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5" r:id="rId5"/>
    <p:sldId id="276" r:id="rId6"/>
    <p:sldId id="274" r:id="rId7"/>
    <p:sldId id="278" r:id="rId8"/>
    <p:sldId id="264" r:id="rId9"/>
    <p:sldId id="271" r:id="rId10"/>
    <p:sldId id="269" r:id="rId11"/>
    <p:sldId id="272" r:id="rId12"/>
  </p:sldIdLst>
  <p:sldSz cx="12192000" cy="6858000"/>
  <p:notesSz cx="6858000" cy="9144000"/>
  <p:embeddedFontLst>
    <p:embeddedFont>
      <p:font typeface="나눔고딕" charset="-127"/>
      <p:regular r:id="rId14"/>
      <p:bold r:id="rId15"/>
    </p:embeddedFont>
    <p:embeddedFont>
      <p:font typeface="맑은 고딕" pitchFamily="50" charset="-127"/>
      <p:regular r:id="rId16"/>
      <p:bold r:id="rId17"/>
    </p:embeddedFont>
    <p:embeddedFont>
      <p:font typeface="나눔고딕 ExtraBold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229"/>
    <a:srgbClr val="F33F77"/>
    <a:srgbClr val="6D6E71"/>
    <a:srgbClr val="3B5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1" autoAdjust="0"/>
    <p:restoredTop sz="79317" autoAdjust="0"/>
  </p:normalViewPr>
  <p:slideViewPr>
    <p:cSldViewPr snapToGrid="0" showGuides="1">
      <p:cViewPr varScale="1">
        <p:scale>
          <a:sx n="58" d="100"/>
          <a:sy n="58" d="100"/>
        </p:scale>
        <p:origin x="-108" y="-726"/>
      </p:cViewPr>
      <p:guideLst>
        <p:guide orient="horz" pos="2160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66EB4-1326-4438-834F-CD86036B52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1AF4A-3D73-4EF5-9919-4F5190C1E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8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F5910-B285-4437-9EAB-D27FEFA69B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1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LINC</a:t>
            </a:r>
            <a:r>
              <a:rPr lang="ko-KR" altLang="en-US" dirty="0" smtClean="0"/>
              <a:t>사업단에 </a:t>
            </a:r>
            <a:r>
              <a:rPr lang="ko-KR" altLang="en-US" dirty="0" err="1" smtClean="0"/>
              <a:t>캡스톤디자인</a:t>
            </a:r>
            <a:r>
              <a:rPr lang="ko-KR" altLang="en-US" dirty="0" smtClean="0"/>
              <a:t> 계획서 및 여비</a:t>
            </a:r>
            <a:r>
              <a:rPr lang="ko-KR" altLang="en-US" baseline="0" dirty="0" smtClean="0"/>
              <a:t> 신청서를 제출 완료하였습니다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CB0D0-91E1-4513-A7E2-C3084689A2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020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시간적인 여유가 된다면 어플리케이션 제작</a:t>
            </a:r>
            <a:endParaRPr lang="en-US" altLang="ko-KR" dirty="0" smtClean="0"/>
          </a:p>
          <a:p>
            <a:r>
              <a:rPr lang="ko-KR" altLang="en-US" dirty="0" smtClean="0"/>
              <a:t>그런데 이 내용이 포함되어야 </a:t>
            </a:r>
            <a:r>
              <a:rPr lang="ko-KR" altLang="en-US" dirty="0" err="1" smtClean="0"/>
              <a:t>되는건지</a:t>
            </a:r>
            <a:r>
              <a:rPr lang="ko-KR" altLang="en-US" dirty="0" smtClean="0"/>
              <a:t> 잘 모르겠네요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5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132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132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교내 시설물을 자동 제어할 수 있는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1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96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5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79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3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65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4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6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4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4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4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2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41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6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CE2F4-0AB7-402F-856F-D47DF7EA7308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7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924" y="0"/>
            <a:ext cx="1578935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663825" y="1439886"/>
            <a:ext cx="6889749" cy="2069770"/>
            <a:chOff x="2663825" y="1439886"/>
            <a:chExt cx="6889749" cy="2069770"/>
          </a:xfrm>
        </p:grpSpPr>
        <p:sp>
          <p:nvSpPr>
            <p:cNvPr id="8" name="직사각형 7"/>
            <p:cNvSpPr/>
            <p:nvPr/>
          </p:nvSpPr>
          <p:spPr>
            <a:xfrm>
              <a:off x="2663825" y="1439886"/>
              <a:ext cx="6889749" cy="1829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499100" y="3053775"/>
              <a:ext cx="1193800" cy="455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 6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3825" y="1692897"/>
              <a:ext cx="68897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근거리 무선 통신 기술 기반의 </a:t>
              </a:r>
              <a:endPara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dist"/>
              <a:r>
                <a:rPr lang="ko-KR" altLang="en-US" sz="4000" b="1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냉난</a:t>
              </a:r>
              <a:r>
                <a:rPr lang="ko-KR" altLang="en-US" sz="4000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방기</a:t>
              </a:r>
              <a:r>
                <a:rPr lang="ko-KR" altLang="en-US" sz="4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자동제어서비스</a:t>
              </a:r>
              <a:endPara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51" y="4518796"/>
            <a:ext cx="3145809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6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-0.81888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7" y="-921267"/>
            <a:ext cx="12587682" cy="84264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40029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ounded Rectangle 1"/>
          <p:cNvSpPr/>
          <p:nvPr/>
        </p:nvSpPr>
        <p:spPr bwMode="auto">
          <a:xfrm>
            <a:off x="3120508" y="838039"/>
            <a:ext cx="8134081" cy="317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10" name="Rounded Rectangle 46"/>
          <p:cNvSpPr/>
          <p:nvPr/>
        </p:nvSpPr>
        <p:spPr bwMode="auto">
          <a:xfrm>
            <a:off x="3785766" y="2697085"/>
            <a:ext cx="1579569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79445" y="1482025"/>
            <a:ext cx="2168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주제 선정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13321" y="2626867"/>
            <a:ext cx="203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자료수집 및 분석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113320" y="3669426"/>
            <a:ext cx="1958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프로젝트 설계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113321" y="4772117"/>
            <a:ext cx="2355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개발 및 구현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1113320" y="5878924"/>
            <a:ext cx="1240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Test</a:t>
            </a:r>
          </a:p>
        </p:txBody>
      </p:sp>
      <p:sp>
        <p:nvSpPr>
          <p:cNvPr id="18" name="Rounded Rectangle 46"/>
          <p:cNvSpPr/>
          <p:nvPr/>
        </p:nvSpPr>
        <p:spPr bwMode="auto">
          <a:xfrm>
            <a:off x="3196308" y="1552893"/>
            <a:ext cx="891937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9" name="Rounded Rectangle 46"/>
          <p:cNvSpPr/>
          <p:nvPr/>
        </p:nvSpPr>
        <p:spPr bwMode="auto">
          <a:xfrm>
            <a:off x="5954795" y="4852816"/>
            <a:ext cx="3136094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0" name="Rounded Rectangle 46"/>
          <p:cNvSpPr/>
          <p:nvPr/>
        </p:nvSpPr>
        <p:spPr bwMode="auto">
          <a:xfrm>
            <a:off x="4538107" y="3767256"/>
            <a:ext cx="2296081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1" name="Rounded Rectangle 46"/>
          <p:cNvSpPr/>
          <p:nvPr/>
        </p:nvSpPr>
        <p:spPr bwMode="auto">
          <a:xfrm flipV="1">
            <a:off x="8267270" y="5969419"/>
            <a:ext cx="2983715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2" name="Rounded Rectangle 1"/>
          <p:cNvSpPr/>
          <p:nvPr/>
        </p:nvSpPr>
        <p:spPr bwMode="auto">
          <a:xfrm>
            <a:off x="1042155" y="267915"/>
            <a:ext cx="10208830" cy="4131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3" name="Rectangle 52"/>
          <p:cNvSpPr/>
          <p:nvPr/>
        </p:nvSpPr>
        <p:spPr bwMode="auto">
          <a:xfrm>
            <a:off x="1416105" y="267708"/>
            <a:ext cx="822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Work</a:t>
            </a:r>
          </a:p>
        </p:txBody>
      </p:sp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3957500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5" name="Rectangle 40"/>
          <p:cNvSpPr>
            <a:spLocks noChangeArrowheads="1"/>
          </p:cNvSpPr>
          <p:nvPr/>
        </p:nvSpPr>
        <p:spPr bwMode="auto">
          <a:xfrm>
            <a:off x="6112385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6" name="Rectangle 42"/>
          <p:cNvSpPr>
            <a:spLocks noChangeArrowheads="1"/>
          </p:cNvSpPr>
          <p:nvPr/>
        </p:nvSpPr>
        <p:spPr bwMode="auto">
          <a:xfrm>
            <a:off x="8267270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5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7" name="Rectangle 43"/>
          <p:cNvSpPr>
            <a:spLocks noChangeArrowheads="1"/>
          </p:cNvSpPr>
          <p:nvPr/>
        </p:nvSpPr>
        <p:spPr bwMode="auto">
          <a:xfrm>
            <a:off x="10422156" y="278920"/>
            <a:ext cx="6197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6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30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8576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7522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4682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5414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359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3305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2251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1972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0143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9088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8034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6980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85926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287375" y="1085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45" name="직선 연결선[R] 44"/>
          <p:cNvCxnSpPr/>
          <p:nvPr/>
        </p:nvCxnSpPr>
        <p:spPr>
          <a:xfrm>
            <a:off x="1113320" y="2207173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>
            <a:off x="1139724" y="3337034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1139724" y="4388069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>
            <a:off x="1139724" y="5502167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6"/>
          <p:cNvSpPr/>
          <p:nvPr/>
        </p:nvSpPr>
        <p:spPr bwMode="auto">
          <a:xfrm>
            <a:off x="3783683" y="2697085"/>
            <a:ext cx="1581652" cy="21891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44" name="Rounded Rectangle 46"/>
          <p:cNvSpPr/>
          <p:nvPr/>
        </p:nvSpPr>
        <p:spPr bwMode="auto">
          <a:xfrm>
            <a:off x="4407536" y="3767212"/>
            <a:ext cx="1995153" cy="21921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49" name="Rounded Rectangle 46"/>
          <p:cNvSpPr/>
          <p:nvPr/>
        </p:nvSpPr>
        <p:spPr bwMode="auto">
          <a:xfrm>
            <a:off x="5954794" y="4852816"/>
            <a:ext cx="447895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44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924" y="0"/>
            <a:ext cx="1578935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63825" y="1439886"/>
            <a:ext cx="6889749" cy="3503631"/>
            <a:chOff x="2663825" y="1439886"/>
            <a:chExt cx="6889749" cy="3503631"/>
          </a:xfrm>
        </p:grpSpPr>
        <p:sp>
          <p:nvSpPr>
            <p:cNvPr id="7" name="직사각형 6"/>
            <p:cNvSpPr/>
            <p:nvPr/>
          </p:nvSpPr>
          <p:spPr>
            <a:xfrm>
              <a:off x="2663825" y="1439886"/>
              <a:ext cx="6889749" cy="1829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9100" y="3053775"/>
              <a:ext cx="1193800" cy="455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 6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3825" y="1692897"/>
              <a:ext cx="68897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근거리 무선 통신 기술 기반의 </a:t>
              </a:r>
              <a:r>
                <a:rPr lang="ko-KR" altLang="en-US" sz="4000" b="1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냉난</a:t>
              </a:r>
              <a:r>
                <a:rPr lang="ko-KR" altLang="en-US" sz="4000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방기</a:t>
              </a:r>
              <a:r>
                <a:rPr lang="ko-KR" altLang="en-US" sz="4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자동제어서비스</a:t>
              </a:r>
              <a:endPara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3825" y="4235631"/>
              <a:ext cx="68897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THANK YOU</a:t>
              </a:r>
              <a:endPara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67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3210" y="-158106"/>
            <a:ext cx="12315209" cy="701610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252444" y="0"/>
            <a:ext cx="6035330" cy="6035330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-1560110" y="-2537891"/>
            <a:ext cx="11364332" cy="11364332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-3344180" y="-4596624"/>
            <a:ext cx="15536180" cy="15185984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9" y="2081841"/>
            <a:ext cx="2085666" cy="23113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783524" y="878043"/>
            <a:ext cx="984912" cy="9849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6740" y="102600"/>
            <a:ext cx="5654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냉</a:t>
            </a:r>
            <a:r>
              <a:rPr lang="en-US" altLang="ko-KR" sz="4000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4000" i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난방기 자동제어</a:t>
            </a:r>
            <a:endParaRPr lang="en-US" altLang="ko-KR" sz="4000" i="1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6740" y="5316568"/>
            <a:ext cx="782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대학 내 냉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·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난방기 자동제어로 전력소모를  줄일 수 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741" y="4516342"/>
            <a:ext cx="7750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3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비콘을</a:t>
            </a:r>
            <a:r>
              <a:rPr lang="ko-KR" altLang="en-US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이용한 냉</a:t>
            </a:r>
            <a:r>
              <a: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난방기 자동제어</a:t>
            </a:r>
            <a:r>
              <a: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4000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374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808" y="-873764"/>
            <a:ext cx="12302808" cy="8227064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-317500" y="0"/>
            <a:ext cx="12700000" cy="73533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303860" y="644101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</a:t>
            </a:r>
            <a:r>
              <a:rPr lang="en-US" altLang="ko-KR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,2013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8812" y="182880"/>
            <a:ext cx="4565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국내 전력소비 순위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2899" y="1421205"/>
            <a:ext cx="5315775" cy="825568"/>
          </a:xfrm>
          <a:prstGeom prst="rect">
            <a:avLst/>
          </a:prstGeom>
          <a:solidFill>
            <a:srgbClr val="FF0000">
              <a:alpha val="6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대학교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82899" y="2252016"/>
            <a:ext cx="4608079" cy="825568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병원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82558" y="3085423"/>
            <a:ext cx="2914021" cy="825568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백화점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82898" y="3910991"/>
            <a:ext cx="1625730" cy="825568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호텔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42416" y="2292450"/>
            <a:ext cx="3672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서울시에 따르면 지난해 서울지역 전력 최대 </a:t>
            </a:r>
            <a:r>
              <a:rPr lang="ko-KR" altLang="en-US" dirty="0" err="1">
                <a:solidFill>
                  <a:schemeClr val="bg1"/>
                </a:solidFill>
              </a:rPr>
              <a:t>소비처는</a:t>
            </a:r>
            <a:r>
              <a:rPr lang="ko-KR" altLang="en-US" dirty="0">
                <a:solidFill>
                  <a:schemeClr val="bg1"/>
                </a:solidFill>
              </a:rPr>
              <a:t> 연평균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만</a:t>
            </a:r>
            <a:r>
              <a:rPr lang="en-US" altLang="ko-KR" dirty="0">
                <a:solidFill>
                  <a:schemeClr val="bg1"/>
                </a:solidFill>
              </a:rPr>
              <a:t>3512㎿</a:t>
            </a:r>
            <a:r>
              <a:rPr lang="ko-KR" altLang="en-US" dirty="0">
                <a:solidFill>
                  <a:schemeClr val="bg1"/>
                </a:solidFill>
              </a:rPr>
              <a:t>를 소비한 대학교였다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이어 병원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백화점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호텔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대기업 사옥 순이었다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서울대학교 등 주요 대학 몇 곳은 대기업 사옥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20</a:t>
            </a:r>
            <a:r>
              <a:rPr lang="ko-KR" altLang="en-US" dirty="0" smtClean="0">
                <a:solidFill>
                  <a:schemeClr val="bg1"/>
                </a:solidFill>
              </a:rPr>
              <a:t>곳과 비슷했다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2559" y="4736559"/>
            <a:ext cx="1128254" cy="825568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대기업 사옥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82791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 animBg="1"/>
      <p:bldP spid="12" grpId="0" animBg="1"/>
      <p:bldP spid="13" grpId="0" animBg="1"/>
      <p:bldP spid="8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924" y="0"/>
            <a:ext cx="1578935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2" y="354976"/>
            <a:ext cx="4355284" cy="6181694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269967" y="2861925"/>
            <a:ext cx="30732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여비 신청서 작성 중</a:t>
            </a:r>
            <a:r>
              <a:rPr lang="en-US" altLang="ko-KR" sz="36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</a:p>
          <a:p>
            <a:pPr algn="ctr"/>
            <a:r>
              <a:rPr lang="ko-KR" altLang="en-US" sz="36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어플리케이션 개발 및 </a:t>
            </a:r>
            <a:endParaRPr lang="en-US" altLang="ko-KR" sz="3600" dirty="0" smtClean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/>
            <a:r>
              <a:rPr lang="ko-KR" altLang="en-US" sz="36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개발 배경 지식 습득 중</a:t>
            </a:r>
            <a:r>
              <a:rPr lang="en-US" altLang="ko-KR" sz="36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097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9074" y="0"/>
            <a:ext cx="15789350" cy="6858000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-1006178" y="-233006"/>
            <a:ext cx="13406284" cy="73533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96" y="1607387"/>
            <a:ext cx="1622046" cy="3299705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6208638" y="2764869"/>
            <a:ext cx="229032" cy="229032"/>
          </a:xfrm>
          <a:prstGeom prst="ellipse">
            <a:avLst/>
          </a:prstGeom>
          <a:solidFill>
            <a:srgbClr val="FF0000">
              <a:alpha val="29000"/>
            </a:srgbClr>
          </a:solidFill>
          <a:ln>
            <a:noFill/>
          </a:ln>
          <a:effectLst>
            <a:glow rad="1905000">
              <a:srgbClr val="FF0000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73" y="1897050"/>
            <a:ext cx="1495996" cy="2666393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091678" y="1960471"/>
            <a:ext cx="5482627" cy="10448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3604" y="878967"/>
            <a:ext cx="265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어플리케이션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657640" y="2280778"/>
            <a:ext cx="447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+mn-ea"/>
              </a:rPr>
              <a:t>비콘</a:t>
            </a:r>
            <a:r>
              <a:rPr lang="ko-KR" altLang="en-US" b="1" dirty="0" smtClean="0">
                <a:latin typeface="+mn-ea"/>
              </a:rPr>
              <a:t> 신호 </a:t>
            </a:r>
            <a:r>
              <a:rPr lang="ko-KR" altLang="en-US" b="1" dirty="0" err="1" smtClean="0">
                <a:latin typeface="+mn-ea"/>
              </a:rPr>
              <a:t>푸쉬</a:t>
            </a:r>
            <a:r>
              <a:rPr lang="ko-KR" altLang="en-US" b="1" dirty="0" smtClean="0">
                <a:latin typeface="+mn-ea"/>
              </a:rPr>
              <a:t> 알림 기능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657640" y="1207411"/>
            <a:ext cx="4472467" cy="4472467"/>
          </a:xfrm>
          <a:prstGeom prst="ellipse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96757" y="3744633"/>
            <a:ext cx="447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추가 활용 방안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91678" y="3460873"/>
            <a:ext cx="5482627" cy="10448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360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ostfiles10.naver.net/20140110_153/gudwlstjwls_1389326367288l9khH_JPEG/raspberry-pi-580-75.jpg?type=w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28" y="2447246"/>
            <a:ext cx="2331747" cy="13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64" y="2484479"/>
            <a:ext cx="1089337" cy="1167510"/>
          </a:xfrm>
          <a:prstGeom prst="rect">
            <a:avLst/>
          </a:prstGeom>
        </p:spPr>
      </p:pic>
      <p:pic>
        <p:nvPicPr>
          <p:cNvPr id="7" name="_x307909368" descr="EMB00001b806ed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637" y="3733758"/>
            <a:ext cx="1089704" cy="113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3487899" y="1748428"/>
            <a:ext cx="1708858" cy="3174385"/>
          </a:xfrm>
          <a:prstGeom prst="roundRect">
            <a:avLst>
              <a:gd name="adj" fmla="val 9441"/>
            </a:avLst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39529" y="364081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자동제어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7754674" y="3209686"/>
            <a:ext cx="750768" cy="182881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24399" y="3805625"/>
            <a:ext cx="1777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라즈베리파이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86446" y="3684337"/>
            <a:ext cx="13220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err="1" smtClean="0"/>
              <a:t>냉난방기</a:t>
            </a:r>
            <a:endParaRPr lang="ko-KR" altLang="en-US" sz="19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656781" y="5058185"/>
            <a:ext cx="112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비콘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99463" y="2447246"/>
            <a:ext cx="169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온도 정보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82649" y="3529719"/>
            <a:ext cx="169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습도 정보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91494" y="2449890"/>
            <a:ext cx="169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적외선</a:t>
            </a:r>
            <a:endParaRPr lang="en-US" altLang="ko-KR" dirty="0"/>
          </a:p>
          <a:p>
            <a:pPr algn="ctr"/>
            <a:r>
              <a:rPr lang="ko-KR" altLang="en-US" dirty="0" smtClean="0"/>
              <a:t>송신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275629" y="1727812"/>
            <a:ext cx="1708858" cy="3174385"/>
          </a:xfrm>
          <a:prstGeom prst="roundRect">
            <a:avLst>
              <a:gd name="adj" fmla="val 9441"/>
            </a:avLst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863" y="1136487"/>
            <a:ext cx="16192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위쪽 화살표 2"/>
          <p:cNvSpPr/>
          <p:nvPr/>
        </p:nvSpPr>
        <p:spPr>
          <a:xfrm>
            <a:off x="2079796" y="2705929"/>
            <a:ext cx="242316" cy="978408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4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4" grpId="0" animBg="1"/>
      <p:bldP spid="16" grpId="0"/>
      <p:bldP spid="17" grpId="0"/>
      <p:bldP spid="18" grpId="0"/>
      <p:bldP spid="19" grpId="0"/>
      <p:bldP spid="21" grpId="0"/>
      <p:bldP spid="22" grpId="0"/>
      <p:bldP spid="20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ostfiles10.naver.net/20140110_153/gudwlstjwls_1389326367288l9khH_JPEG/raspberry-pi-580-75.jpg?type=w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48" y="2320307"/>
            <a:ext cx="2331747" cy="13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6976925" y="3010311"/>
            <a:ext cx="750768" cy="182881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14563" y="3678687"/>
            <a:ext cx="1777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라즈베리파이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816" y="1739676"/>
            <a:ext cx="1447800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165" y="2244567"/>
            <a:ext cx="1446037" cy="143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덧셈 기호 1"/>
          <p:cNvSpPr/>
          <p:nvPr/>
        </p:nvSpPr>
        <p:spPr>
          <a:xfrm>
            <a:off x="3389586" y="2644549"/>
            <a:ext cx="751490" cy="813353"/>
          </a:xfrm>
          <a:prstGeom prst="mathPlu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02225" y="3678686"/>
            <a:ext cx="1777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IR LED</a:t>
            </a:r>
          </a:p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05528" y="4540600"/>
            <a:ext cx="219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Remote control</a:t>
            </a:r>
          </a:p>
        </p:txBody>
      </p:sp>
    </p:spTree>
    <p:extLst>
      <p:ext uri="{BB962C8B-B14F-4D97-AF65-F5344CB8AC3E}">
        <p14:creationId xmlns:p14="http://schemas.microsoft.com/office/powerpoint/2010/main" val="24941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" grpId="0" animBg="1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/>
          <a:stretch/>
        </p:blipFill>
        <p:spPr>
          <a:xfrm>
            <a:off x="-279401" y="-779410"/>
            <a:ext cx="12700001" cy="84402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79401" y="-235956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4200" y="1126007"/>
            <a:ext cx="5041900" cy="1068551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강의실 내의 온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·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습도 분석으로 냉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·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난방기 작동 제어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575" y="505455"/>
            <a:ext cx="3262483" cy="707886"/>
          </a:xfrm>
          <a:prstGeom prst="rect">
            <a:avLst/>
          </a:prstGeom>
          <a:solidFill>
            <a:srgbClr val="DD2329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냉난</a:t>
            </a:r>
            <a:r>
              <a:rPr lang="ko-KR" altLang="en-US" sz="40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방기</a:t>
            </a:r>
            <a:r>
              <a:rPr lang="ko-KR" altLang="en-US" sz="4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2550560" y="4467565"/>
            <a:ext cx="2390147" cy="871317"/>
          </a:xfrm>
          <a:prstGeom prst="roundRect">
            <a:avLst/>
          </a:prstGeom>
          <a:solidFill>
            <a:schemeClr val="bg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88186" y="3024073"/>
            <a:ext cx="1561513" cy="156151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31566" y="4596904"/>
            <a:ext cx="226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실제 테스트 및 </a:t>
            </a:r>
            <a:endParaRPr lang="en-US" altLang="ko-KR" dirty="0"/>
          </a:p>
          <a:p>
            <a:pPr algn="ctr"/>
            <a:r>
              <a:rPr lang="ko-KR" altLang="en-US" dirty="0" smtClean="0"/>
              <a:t>프로젝트 진행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840009" y="4511812"/>
            <a:ext cx="2390147" cy="871317"/>
          </a:xfrm>
          <a:prstGeom prst="roundRect">
            <a:avLst/>
          </a:prstGeom>
          <a:solidFill>
            <a:schemeClr val="bg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21015" y="4773884"/>
            <a:ext cx="226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최종 목표</a:t>
            </a:r>
            <a:endParaRPr lang="en-US" altLang="ko-KR" dirty="0" smtClean="0"/>
          </a:p>
        </p:txBody>
      </p:sp>
      <p:sp>
        <p:nvSpPr>
          <p:cNvPr id="13" name="오른쪽 화살표 12"/>
          <p:cNvSpPr/>
          <p:nvPr/>
        </p:nvSpPr>
        <p:spPr>
          <a:xfrm>
            <a:off x="5568079" y="3488305"/>
            <a:ext cx="1505243" cy="633048"/>
          </a:xfrm>
          <a:prstGeom prst="rightArrow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개발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발전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1702" y="3024073"/>
            <a:ext cx="1561513" cy="156151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660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 animBg="1"/>
      <p:bldP spid="7" grpId="0" animBg="1"/>
      <p:bldP spid="9" grpId="0"/>
      <p:bldP spid="12" grpId="0" animBg="1"/>
      <p:bldP spid="16" grpId="0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381" y="1299227"/>
            <a:ext cx="5225143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쾌적한 교육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시설물 자동제어를 통한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에너지의 </a:t>
            </a: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효율화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16394" y="1261803"/>
            <a:ext cx="438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교내 확대 적용</a:t>
            </a: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 ExtraBold" charset="-127"/>
                <a:ea typeface="나눔고딕 ExtraBold" charset="-127"/>
              </a:rPr>
              <a:t>다른</a:t>
            </a:r>
            <a:r>
              <a:rPr lang="ko-KR" altLang="en-US" b="1" dirty="0" smtClean="0">
                <a:latin typeface="나눔고딕" charset="-127"/>
                <a:ea typeface="나눔고딕" charset="-127"/>
              </a:rPr>
              <a:t> 시설물에 기술 적용</a:t>
            </a:r>
            <a:endParaRPr lang="ko-KR" altLang="en-US" b="1" dirty="0">
              <a:latin typeface="나눔고딕" charset="-127"/>
              <a:ea typeface="나눔고딕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997524" y="2600631"/>
            <a:ext cx="2046514" cy="2046514"/>
          </a:xfrm>
          <a:prstGeom prst="ellipse">
            <a:avLst/>
          </a:prstGeom>
          <a:solidFill>
            <a:srgbClr val="DD222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실용화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7714" y="842133"/>
            <a:ext cx="4855029" cy="2133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20075" y="1158691"/>
            <a:ext cx="4995482" cy="169267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951010" y="2600631"/>
            <a:ext cx="2046514" cy="2046514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효과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16394" y="1158691"/>
            <a:ext cx="5106572" cy="1704350"/>
          </a:xfrm>
          <a:prstGeom prst="roundRect">
            <a:avLst/>
          </a:prstGeom>
          <a:noFill/>
          <a:ln>
            <a:solidFill>
              <a:srgbClr val="F33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01858" y="5331655"/>
            <a:ext cx="790413" cy="520505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5071" y="5303521"/>
            <a:ext cx="815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자동제어 시스템을 이용해 에너지 효율성 증가</a:t>
            </a:r>
            <a:endParaRPr lang="en-US" altLang="ko-KR" dirty="0" smtClean="0"/>
          </a:p>
          <a:p>
            <a:r>
              <a:rPr lang="ko-KR" altLang="en-US" dirty="0" smtClean="0"/>
              <a:t>전력사용비용 감소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443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 animBg="1"/>
      <p:bldP spid="10" grpId="0" animBg="1"/>
      <p:bldP spid="8" grpId="0" animBg="1"/>
      <p:bldP spid="13" grpId="0" animBg="1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258</Words>
  <Application>Microsoft Office PowerPoint</Application>
  <PresentationFormat>사용자 지정</PresentationFormat>
  <Paragraphs>86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굴림</vt:lpstr>
      <vt:lpstr>Arial</vt:lpstr>
      <vt:lpstr>나눔고딕</vt:lpstr>
      <vt:lpstr>다음_Regular</vt:lpstr>
      <vt:lpstr>맑은 고딕</vt:lpstr>
      <vt:lpstr>나눔고딕 ExtraBold</vt:lpstr>
      <vt:lpstr>Nanum Gothic</vt:lpstr>
      <vt:lpstr>Nanum Gothic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김영기</dc:creator>
  <cp:lastModifiedBy>S</cp:lastModifiedBy>
  <cp:revision>51</cp:revision>
  <dcterms:created xsi:type="dcterms:W3CDTF">2016-03-15T12:45:18Z</dcterms:created>
  <dcterms:modified xsi:type="dcterms:W3CDTF">2016-04-05T07:54:32Z</dcterms:modified>
</cp:coreProperties>
</file>